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3B374330-B396-4D9D-92BD-A677143A4A4A}">
          <p14:sldIdLst>
            <p14:sldId id="261"/>
          </p14:sldIdLst>
        </p14:section>
        <p14:section name="제목 없는 구역" id="{874B11EE-C1C5-49A8-933B-A00937CD7A9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66"/>
    <a:srgbClr val="000000"/>
    <a:srgbClr val="5B5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44" autoAdjust="0"/>
    <p:restoredTop sz="94660"/>
  </p:normalViewPr>
  <p:slideViewPr>
    <p:cSldViewPr snapToGrid="0">
      <p:cViewPr>
        <p:scale>
          <a:sx n="50" d="100"/>
          <a:sy n="50" d="100"/>
        </p:scale>
        <p:origin x="1104" y="-6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F6988DC3-2868-4E38-A225-857DD975B17B}"/>
              </a:ext>
            </a:extLst>
          </p:cNvPr>
          <p:cNvGrpSpPr/>
          <p:nvPr/>
        </p:nvGrpSpPr>
        <p:grpSpPr>
          <a:xfrm>
            <a:off x="47498" y="3495692"/>
            <a:ext cx="30275211" cy="37705552"/>
            <a:chOff x="19250" y="3354123"/>
            <a:chExt cx="30275211" cy="37705552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DDF27ADC-E51D-498D-B95F-54418EEF6C67}"/>
                </a:ext>
              </a:extLst>
            </p:cNvPr>
            <p:cNvSpPr/>
            <p:nvPr/>
          </p:nvSpPr>
          <p:spPr>
            <a:xfrm>
              <a:off x="19250" y="3354123"/>
              <a:ext cx="30275211" cy="3770555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8B9692B8-82B1-4505-A97F-ED5E163D1B57}"/>
                </a:ext>
              </a:extLst>
            </p:cNvPr>
            <p:cNvSpPr/>
            <p:nvPr/>
          </p:nvSpPr>
          <p:spPr>
            <a:xfrm>
              <a:off x="294968" y="8390422"/>
              <a:ext cx="29555767" cy="32256133"/>
            </a:xfrm>
            <a:prstGeom prst="roundRect">
              <a:avLst>
                <a:gd name="adj" fmla="val 160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7663671-E5AE-442D-895A-B56F31961225}"/>
              </a:ext>
            </a:extLst>
          </p:cNvPr>
          <p:cNvSpPr/>
          <p:nvPr/>
        </p:nvSpPr>
        <p:spPr>
          <a:xfrm>
            <a:off x="3743955" y="3746494"/>
            <a:ext cx="244450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SGM</a:t>
            </a:r>
            <a:r>
              <a:rPr lang="ko-KR" altLang="en-US" sz="96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 기반 </a:t>
            </a:r>
            <a:r>
              <a:rPr lang="en-US" altLang="ko-KR" sz="96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3</a:t>
            </a:r>
            <a:r>
              <a:rPr lang="ko-KR" altLang="en-US" sz="96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차원 정보 추출 </a:t>
            </a:r>
            <a:r>
              <a:rPr lang="en-US" altLang="ko-KR" sz="96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ASIC</a:t>
            </a:r>
            <a:endParaRPr lang="ko-KR" altLang="en-US" sz="9600" b="1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B40B9F-2245-4B43-8ACD-D39022C4F6E7}"/>
              </a:ext>
            </a:extLst>
          </p:cNvPr>
          <p:cNvSpPr txBox="1"/>
          <p:nvPr/>
        </p:nvSpPr>
        <p:spPr>
          <a:xfrm>
            <a:off x="9796766" y="6801212"/>
            <a:ext cx="106731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dirty="0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김영현</a:t>
            </a:r>
            <a:r>
              <a:rPr lang="en-US" altLang="ko-KR" sz="6000" dirty="0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ko-KR" altLang="en-US" sz="6000" dirty="0" err="1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현종길</a:t>
            </a:r>
            <a:r>
              <a:rPr lang="en-US" altLang="ko-KR" sz="6000" dirty="0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ko-KR" altLang="en-US" sz="6000" dirty="0" err="1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민경국</a:t>
            </a:r>
            <a:r>
              <a:rPr lang="en-US" altLang="ko-KR" sz="6000" dirty="0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ko-KR" altLang="en-US" sz="6000" dirty="0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문병인</a:t>
            </a:r>
            <a:endParaRPr lang="ko-KR" altLang="en-US" sz="6000" dirty="0">
              <a:solidFill>
                <a:schemeClr val="bg1">
                  <a:lumMod val="75000"/>
                </a:schemeClr>
              </a:solidFill>
              <a:latin typeface="Adobe Fan Heiti Std B" panose="020B0700000000000000" pitchFamily="34" charset="-128"/>
              <a:ea typeface="HY견고딕" panose="0203060000010101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EAE2FC6-356C-4A24-99FF-46E2B4B2A4A9}"/>
              </a:ext>
            </a:extLst>
          </p:cNvPr>
          <p:cNvSpPr/>
          <p:nvPr/>
        </p:nvSpPr>
        <p:spPr>
          <a:xfrm>
            <a:off x="9491162" y="5545489"/>
            <a:ext cx="11088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경북대학교 일반대학원 전자전기공학부</a:t>
            </a: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6345B737-D146-44A0-B7F5-44ACCB015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163" y="41200135"/>
            <a:ext cx="3816897" cy="145065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675864F-D80F-4A70-8712-11C19B93E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377" y="41345125"/>
            <a:ext cx="4252966" cy="130566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0AEE616-3872-4C67-9019-2F9E15B58604}"/>
              </a:ext>
            </a:extLst>
          </p:cNvPr>
          <p:cNvSpPr/>
          <p:nvPr/>
        </p:nvSpPr>
        <p:spPr>
          <a:xfrm>
            <a:off x="919374" y="8849692"/>
            <a:ext cx="1632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atin typeface="+mj-ea"/>
              </a:rPr>
              <a:t> </a:t>
            </a:r>
            <a:r>
              <a:rPr lang="ko-KR" altLang="en-US" sz="4800" b="1" dirty="0">
                <a:latin typeface="+mj-ea"/>
              </a:rPr>
              <a:t>서론</a:t>
            </a:r>
            <a:endParaRPr lang="en-US" altLang="ko-KR" sz="4800" b="1" dirty="0">
              <a:latin typeface="+mj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2262340-6B6B-4DC3-8BAB-FE744A1082FA}"/>
              </a:ext>
            </a:extLst>
          </p:cNvPr>
          <p:cNvSpPr/>
          <p:nvPr/>
        </p:nvSpPr>
        <p:spPr>
          <a:xfrm>
            <a:off x="1705383" y="9688204"/>
            <a:ext cx="26815013" cy="448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 최근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자율주행 기술에 관한 수요가 증가함에 따라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차량 주변의 물체 감지 및 공간 인식을 위한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정보 획득 기술에 관한 수요 또한 증가하고 있다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정보를 획득하기 위해서는 카메라 센서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라이다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레이더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등이 사용되며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이중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카메라 센서를 이용한 방식은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정보와 이에 대응되는 색상정보를 포함하고 있으므로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정보의 획득은 물론 다양한 객체 인지를 위해 사용될 수 있다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카메라 센서를 이용한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정보 획득 기술 중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SGM(semi-global matching)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기법은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연산량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대비 높은 정확도를 보여주어 널리 활용되고 있으며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이를 하드웨어로 구현하기 위한 연구가 다수 진행되고 있다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특히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정보 획득 가속기를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으로 개발할 경우 저전력 동작 특성을 확보할 수 있으므로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정보를 요구하는 임베디드 시스템에서 활용될 수 있다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이에 본 연구진은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SGM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기법 및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[1]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및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[2]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에서 각각 제안한 전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후처리 기법이 적용된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정보 획득 가속기를 설계하고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삼성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28nm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공정을 사용하여 설계된 가속기를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으로 개발하였다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3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07BB560-AF56-4FF9-90B2-FFE3C26F64D2}"/>
              </a:ext>
            </a:extLst>
          </p:cNvPr>
          <p:cNvSpPr/>
          <p:nvPr/>
        </p:nvSpPr>
        <p:spPr>
          <a:xfrm>
            <a:off x="919374" y="14304200"/>
            <a:ext cx="16067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atin typeface="+mj-ea"/>
              </a:rPr>
              <a:t> 3</a:t>
            </a:r>
            <a:r>
              <a:rPr lang="ko-KR" altLang="en-US" sz="4800" b="1" dirty="0">
                <a:latin typeface="+mj-ea"/>
              </a:rPr>
              <a:t>차원 정보 획득 가속기의 하드웨어 구조</a:t>
            </a:r>
            <a:endParaRPr lang="en-US" altLang="ko-KR" sz="4800" b="1" dirty="0">
              <a:latin typeface="+mj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3C6BAE6-3315-4ECC-B557-BC34385CE906}"/>
              </a:ext>
            </a:extLst>
          </p:cNvPr>
          <p:cNvSpPr/>
          <p:nvPr/>
        </p:nvSpPr>
        <p:spPr>
          <a:xfrm>
            <a:off x="2200788" y="14972847"/>
            <a:ext cx="2596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ko-KR" sz="4400" dirty="0">
              <a:latin typeface="+mn-ea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80BB44C-A74B-46F3-B666-F8D63A60C20D}"/>
              </a:ext>
            </a:extLst>
          </p:cNvPr>
          <p:cNvSpPr/>
          <p:nvPr/>
        </p:nvSpPr>
        <p:spPr>
          <a:xfrm>
            <a:off x="1705381" y="15071499"/>
            <a:ext cx="15779953" cy="448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 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정보 획득 가속기의 하드웨어 구조는 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과 같다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과 같이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좌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우 영상은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전처리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모듈을 통해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렉티피케이션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(rectification)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되며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SGM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모듈로 입력된다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SGM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모듈에서는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렉티피케이션된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영상을 기반으로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CSCT(center-symmetric census transform)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연산을 수행하여 초기 비용을 계산하고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방향의 경로 비용을 각각 연산한다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4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방향의 경로 비용은 비용 집계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(cost aggregation)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되며 좌우측 영상을 기준으로 한 시차가 각각 출력된다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후처리 모듈에서는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출력된 좌우 시차를 기반으로 시차의 신뢰도 판단 및 전파하며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가중 메디안 필터를 통해 개선된 시차를 최종 출력한다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6142086-FF4A-4128-8574-755823DC161A}"/>
              </a:ext>
            </a:extLst>
          </p:cNvPr>
          <p:cNvSpPr/>
          <p:nvPr/>
        </p:nvSpPr>
        <p:spPr>
          <a:xfrm>
            <a:off x="919374" y="19477347"/>
            <a:ext cx="16067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atin typeface="+mj-ea"/>
              </a:rPr>
              <a:t> ASIC </a:t>
            </a:r>
            <a:r>
              <a:rPr lang="ko-KR" altLang="en-US" sz="4800" b="1" dirty="0">
                <a:latin typeface="+mj-ea"/>
              </a:rPr>
              <a:t>설계</a:t>
            </a:r>
            <a:r>
              <a:rPr lang="en-US" altLang="ko-KR" sz="4800" b="1" dirty="0">
                <a:latin typeface="+mj-ea"/>
              </a:rPr>
              <a:t> 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6723CFD1-31D2-47C8-A6EC-E47CE237B6FA}"/>
              </a:ext>
            </a:extLst>
          </p:cNvPr>
          <p:cNvSpPr/>
          <p:nvPr/>
        </p:nvSpPr>
        <p:spPr>
          <a:xfrm>
            <a:off x="919374" y="23371261"/>
            <a:ext cx="15213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atin typeface="+mj-ea"/>
              </a:rPr>
              <a:t> </a:t>
            </a:r>
            <a:r>
              <a:rPr lang="ko-KR" altLang="en-US" sz="4800" b="1" dirty="0">
                <a:latin typeface="+mj-ea"/>
              </a:rPr>
              <a:t>칩 동작 검증 환경</a:t>
            </a:r>
            <a:r>
              <a:rPr lang="en-US" altLang="ko-KR" sz="4800" b="1" dirty="0">
                <a:latin typeface="+mj-ea"/>
              </a:rPr>
              <a:t> 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9763EF06-8064-4936-A076-9E79F4A6C4B6}"/>
              </a:ext>
            </a:extLst>
          </p:cNvPr>
          <p:cNvSpPr/>
          <p:nvPr/>
        </p:nvSpPr>
        <p:spPr>
          <a:xfrm>
            <a:off x="919374" y="29481171"/>
            <a:ext cx="15273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atin typeface="+mj-ea"/>
              </a:rPr>
              <a:t> </a:t>
            </a:r>
            <a:r>
              <a:rPr lang="ko-KR" altLang="en-US" sz="4800" b="1" dirty="0">
                <a:latin typeface="+mj-ea"/>
              </a:rPr>
              <a:t>결론</a:t>
            </a:r>
            <a:endParaRPr lang="en-US" altLang="ko-KR" sz="4800" b="1" dirty="0">
              <a:latin typeface="+mj-ea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BF88C93-8BFD-4393-AAE3-B7389AD52F9E}"/>
              </a:ext>
            </a:extLst>
          </p:cNvPr>
          <p:cNvSpPr/>
          <p:nvPr/>
        </p:nvSpPr>
        <p:spPr>
          <a:xfrm>
            <a:off x="919374" y="34239756"/>
            <a:ext cx="15273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b="1" dirty="0">
                <a:latin typeface="+mj-ea"/>
              </a:rPr>
              <a:t> 참고문헌</a:t>
            </a:r>
            <a:endParaRPr lang="en-US" altLang="ko-KR" sz="4800" b="1" dirty="0">
              <a:latin typeface="+mj-ea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43DBF7A4-D5AE-477D-A716-228DB5BFE08F}"/>
              </a:ext>
            </a:extLst>
          </p:cNvPr>
          <p:cNvSpPr/>
          <p:nvPr/>
        </p:nvSpPr>
        <p:spPr>
          <a:xfrm>
            <a:off x="1705381" y="35058807"/>
            <a:ext cx="15273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[1] J. Hyun, and B. Moon, "A simplified rectification method and its hardware architecture for embedded multimedia systems," </a:t>
            </a:r>
            <a:r>
              <a:rPr lang="en-US" altLang="ko-KR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Multimed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Tools Appl., vol. 76, no. 19, pp. 19761-19779, 2017.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0903C12E-3D8B-419F-B366-FA26BABA366E}"/>
              </a:ext>
            </a:extLst>
          </p:cNvPr>
          <p:cNvSpPr/>
          <p:nvPr/>
        </p:nvSpPr>
        <p:spPr>
          <a:xfrm>
            <a:off x="18932924" y="20730442"/>
            <a:ext cx="9891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1. 3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정보 획득 가속기의 하드웨어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구조</a:t>
            </a:r>
            <a:endParaRPr lang="en-US" altLang="ko-KR" sz="3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CC0DBB29-F8F1-4699-869D-D02AE311A03C}"/>
              </a:ext>
            </a:extLst>
          </p:cNvPr>
          <p:cNvSpPr/>
          <p:nvPr/>
        </p:nvSpPr>
        <p:spPr>
          <a:xfrm>
            <a:off x="19042676" y="26376194"/>
            <a:ext cx="5547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1. 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설계 사양</a:t>
            </a:r>
            <a:endParaRPr lang="en-US" altLang="ko-KR" sz="3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6290682-7095-412C-AA5A-8DC71A881936}"/>
              </a:ext>
            </a:extLst>
          </p:cNvPr>
          <p:cNvSpPr/>
          <p:nvPr/>
        </p:nvSpPr>
        <p:spPr>
          <a:xfrm>
            <a:off x="24200139" y="32952737"/>
            <a:ext cx="5499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2. 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레이아웃</a:t>
            </a:r>
            <a:endParaRPr lang="en-US" altLang="ko-KR" sz="3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B1B101A3-829F-4EE1-98A0-12D7F3EAA51D}"/>
              </a:ext>
            </a:extLst>
          </p:cNvPr>
          <p:cNvSpPr/>
          <p:nvPr/>
        </p:nvSpPr>
        <p:spPr>
          <a:xfrm>
            <a:off x="1705382" y="20190691"/>
            <a:ext cx="15779952" cy="3202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Verilog HDL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을 사용하여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정보 획득 가속기의 하드웨어 구조를 설계하고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FPGA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를 통해 검증하였다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정보 획득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의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설계 사양은 표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1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과 같으며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Gate count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부분은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Design compiler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로 합성한 결과 이며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Power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부분은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Layout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이후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ICC2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를 통해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리포트된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결과이다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ASIC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개발 과정은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FPGA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를 통해 검증이 완료된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HDL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을 기반으로 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의 과정을 순차적으로 수행하였으며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최종적인 칩 레이아웃은 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와 같다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C6B59F4C-3B5E-4D26-9098-8DE9D6F36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604583"/>
              </p:ext>
            </p:extLst>
          </p:nvPr>
        </p:nvGraphicFramePr>
        <p:xfrm>
          <a:off x="17563577" y="27324760"/>
          <a:ext cx="6454182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794578422"/>
                    </a:ext>
                  </a:extLst>
                </a:gridCol>
                <a:gridCol w="694182">
                  <a:extLst>
                    <a:ext uri="{9D8B030D-6E8A-4147-A177-3AD203B41FA5}">
                      <a16:colId xmlns:a16="http://schemas.microsoft.com/office/drawing/2014/main" val="1610785502"/>
                    </a:ext>
                  </a:extLst>
                </a:gridCol>
                <a:gridCol w="4860000">
                  <a:extLst>
                    <a:ext uri="{9D8B030D-6E8A-4147-A177-3AD203B41FA5}">
                      <a16:colId xmlns:a16="http://schemas.microsoft.com/office/drawing/2014/main" val="36545095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Phase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Task</a:t>
                      </a: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kern="100" dirty="0">
                          <a:effectLst/>
                        </a:rPr>
                        <a:t>Description</a:t>
                      </a:r>
                      <a:endParaRPr lang="ko-KR" altLang="en-US" sz="2800" dirty="0"/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786725"/>
                  </a:ext>
                </a:extLst>
              </a:tr>
              <a:tr h="401320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2800" kern="100" dirty="0">
                          <a:effectLst/>
                        </a:rPr>
                        <a:t>Front-end</a:t>
                      </a:r>
                      <a:endParaRPr lang="ko-KR" altLang="en-US" sz="2800" dirty="0"/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1</a:t>
                      </a:r>
                      <a:endParaRPr lang="ko-KR" altLang="en-US" sz="2800" dirty="0"/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RTL Design &amp; Function Simulation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015878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2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Synthesis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000022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3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Design Rule Check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21770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4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Formal Verification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719998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5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Pre-layout Static Timing Analysis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337178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6</a:t>
                      </a:r>
                      <a:endParaRPr lang="ko-KR" altLang="en-US" sz="2800" dirty="0"/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Pre-layout Simulation with SDF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587422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2800" kern="100" dirty="0">
                          <a:effectLst/>
                        </a:rPr>
                        <a:t>Back-end</a:t>
                      </a:r>
                      <a:endParaRPr lang="ko-KR" altLang="en-US" sz="2800" dirty="0"/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7</a:t>
                      </a:r>
                      <a:endParaRPr lang="ko-KR" altLang="en-US" sz="2800" dirty="0"/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Place &amp; Route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894974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8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RC Extraction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099950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9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Post-layout Static Timing Analysis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049505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10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Post-layout Simulation with SDF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823084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11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Static Power Analysis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92824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12</a:t>
                      </a:r>
                      <a:endParaRPr lang="ko-KR" altLang="en-US" sz="2800" dirty="0"/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Physical Verification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033464"/>
                  </a:ext>
                </a:extLst>
              </a:tr>
            </a:tbl>
          </a:graphicData>
        </a:graphic>
      </p:graphicFrame>
      <p:sp>
        <p:nvSpPr>
          <p:cNvPr id="48" name="직사각형 47">
            <a:extLst>
              <a:ext uri="{FF2B5EF4-FFF2-40B4-BE49-F238E27FC236}">
                <a16:creationId xmlns:a16="http://schemas.microsoft.com/office/drawing/2014/main" id="{C9C99094-7271-4A6D-B04A-14F5CA477EF3}"/>
              </a:ext>
            </a:extLst>
          </p:cNvPr>
          <p:cNvSpPr/>
          <p:nvPr/>
        </p:nvSpPr>
        <p:spPr>
          <a:xfrm>
            <a:off x="17563577" y="32939550"/>
            <a:ext cx="5673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2. ASIC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개발 과정 및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Task</a:t>
            </a: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24C92EE7-9255-4407-AB50-47A097E97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18767"/>
              </p:ext>
            </p:extLst>
          </p:nvPr>
        </p:nvGraphicFramePr>
        <p:xfrm>
          <a:off x="19839893" y="21580548"/>
          <a:ext cx="8077202" cy="48427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38601">
                  <a:extLst>
                    <a:ext uri="{9D8B030D-6E8A-4147-A177-3AD203B41FA5}">
                      <a16:colId xmlns:a16="http://schemas.microsoft.com/office/drawing/2014/main" val="3096225673"/>
                    </a:ext>
                  </a:extLst>
                </a:gridCol>
                <a:gridCol w="4038601">
                  <a:extLst>
                    <a:ext uri="{9D8B030D-6E8A-4147-A177-3AD203B41FA5}">
                      <a16:colId xmlns:a16="http://schemas.microsoft.com/office/drawing/2014/main" val="2793842759"/>
                    </a:ext>
                  </a:extLst>
                </a:gridCol>
              </a:tblGrid>
              <a:tr h="54092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Specifications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727445"/>
                  </a:ext>
                </a:extLst>
              </a:tr>
              <a:tr h="432743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Image resolution</a:t>
                      </a: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1280</a:t>
                      </a: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×720(stereo image)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539682"/>
                  </a:ext>
                </a:extLst>
              </a:tr>
              <a:tr h="437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</a:t>
                      </a: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ncy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74.25Mhz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37734518"/>
                  </a:ext>
                </a:extLst>
              </a:tr>
              <a:tr h="432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Memory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384 SRAMs of 1280</a:t>
                      </a: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38 SRAMs of 1280</a:t>
                      </a: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SRAMs of 512×8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SRAM of 1280×7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SRAM of 1280×4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95597571"/>
                  </a:ext>
                </a:extLst>
              </a:tr>
              <a:tr h="432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Gate count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986,049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09543018"/>
                  </a:ext>
                </a:extLst>
              </a:tr>
              <a:tr h="432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Power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96.2mW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64423880"/>
                  </a:ext>
                </a:extLst>
              </a:tr>
              <a:tr h="432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 size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mm × 4 mm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978695"/>
                  </a:ext>
                </a:extLst>
              </a:tr>
            </a:tbl>
          </a:graphicData>
        </a:graphic>
      </p:graphicFrame>
      <p:sp>
        <p:nvSpPr>
          <p:cNvPr id="88" name="직사각형 87">
            <a:extLst>
              <a:ext uri="{FF2B5EF4-FFF2-40B4-BE49-F238E27FC236}">
                <a16:creationId xmlns:a16="http://schemas.microsoft.com/office/drawing/2014/main" id="{B700C4E1-24BC-4107-8E6D-30D0037C9C31}"/>
              </a:ext>
            </a:extLst>
          </p:cNvPr>
          <p:cNvSpPr/>
          <p:nvPr/>
        </p:nvSpPr>
        <p:spPr>
          <a:xfrm>
            <a:off x="1705381" y="24251156"/>
            <a:ext cx="15762851" cy="5123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 algn="just">
              <a:lnSpc>
                <a:spcPct val="130000"/>
              </a:lnSpc>
            </a:pP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칩의 동작을 검증하기 위한 환경은 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과 같다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칩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테스트 보드에 칩을 마운트하고 해당 보드와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FPGA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보드를 서로 연결한다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FPGA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보드는 테스트용 입력 이미지를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테스트보드로 전송하고 칩에서 나온 결과 영상은 다시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FPGA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로 받아 인터페이스 보드를 통해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PC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로 전송하며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최종적으로 결과 영상을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PC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에서 확인하여 동작 검증을 완료한다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</a:p>
          <a:p>
            <a:pPr indent="288000" algn="just">
              <a:lnSpc>
                <a:spcPct val="130000"/>
              </a:lnSpc>
            </a:pP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FPGA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보드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인터페이스 보드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PC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는 기존의 연구실 기자재를 활용하여 구성하였다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칩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테스트 보드의 경우 칩의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핀맵과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데이터 신호의 무결성을 위해서 별도의 전용 보드를 제작하여 구성한다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08AE1B01-2D2C-4917-BC96-9E2C91CE5905}"/>
              </a:ext>
            </a:extLst>
          </p:cNvPr>
          <p:cNvSpPr/>
          <p:nvPr/>
        </p:nvSpPr>
        <p:spPr>
          <a:xfrm>
            <a:off x="1705380" y="30365759"/>
            <a:ext cx="15678394" cy="384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본 연구에서는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[1]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및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[2]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에서 제안한 전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후처리 방법 및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SGM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기법을 적용한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정보 획득 가속기를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으로 개발하였다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개발한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정보 획득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SGM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기법 및 전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후처리 연산을 파이프라인 구조로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설계하였으며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해당 하드웨어 구조를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FPGA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기반으로 테스트 하였고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30fps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차원 정보를 출력하는 것을 확인하였다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전용 칩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테스트 보드를 제작 중에 있으며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제작 완료 후 칩 동작 검증 환경을 구성하여 테스트를 진행할 예정이다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41AEE386-02A9-4EF9-8C90-036666908EED}"/>
              </a:ext>
            </a:extLst>
          </p:cNvPr>
          <p:cNvSpPr/>
          <p:nvPr/>
        </p:nvSpPr>
        <p:spPr>
          <a:xfrm>
            <a:off x="919374" y="38321893"/>
            <a:ext cx="15346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b="1" dirty="0">
                <a:latin typeface="+mj-ea"/>
              </a:rPr>
              <a:t> 감사의 글</a:t>
            </a:r>
            <a:endParaRPr lang="en-US" altLang="ko-KR" sz="4800" b="1" dirty="0">
              <a:latin typeface="+mj-ea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FA5B09E4-518A-4E3B-8B10-3C7FD49EC2BB}"/>
              </a:ext>
            </a:extLst>
          </p:cNvPr>
          <p:cNvSpPr/>
          <p:nvPr/>
        </p:nvSpPr>
        <p:spPr>
          <a:xfrm>
            <a:off x="1705381" y="39082917"/>
            <a:ext cx="14871749" cy="64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본 연구는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IDEC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에서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MPW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EDA Tool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을 지원받아 수행하였습니다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DA31B542-1C24-1FF8-9F4B-570C1A7CF78E}"/>
              </a:ext>
            </a:extLst>
          </p:cNvPr>
          <p:cNvSpPr/>
          <p:nvPr/>
        </p:nvSpPr>
        <p:spPr>
          <a:xfrm>
            <a:off x="1705381" y="36645517"/>
            <a:ext cx="15273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[2] J. Hyun, et al., "Hardware-friendly architecture for a pseudo 2D weighted median filter based on sparse-window approach," </a:t>
            </a:r>
            <a:r>
              <a:rPr lang="en-US" altLang="ko-KR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Multimed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Tools Appl., vol. 80, no. 26, pp. 34221-34236, 2021.</a:t>
            </a:r>
          </a:p>
        </p:txBody>
      </p:sp>
      <p:pic>
        <p:nvPicPr>
          <p:cNvPr id="16" name="그림 15" descr="텍스트, 점수판, 시계이(가) 표시된 사진&#10;&#10;자동 생성된 설명">
            <a:extLst>
              <a:ext uri="{FF2B5EF4-FFF2-40B4-BE49-F238E27FC236}">
                <a16:creationId xmlns:a16="http://schemas.microsoft.com/office/drawing/2014/main" id="{A065C5DC-1FA6-98D4-2935-5B2978A37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103" y="27305023"/>
            <a:ext cx="5673113" cy="5673113"/>
          </a:xfrm>
          <a:prstGeom prst="rect">
            <a:avLst/>
          </a:prstGeom>
        </p:spPr>
      </p:pic>
      <p:sp>
        <p:nvSpPr>
          <p:cNvPr id="232" name="직사각형 231">
            <a:extLst>
              <a:ext uri="{FF2B5EF4-FFF2-40B4-BE49-F238E27FC236}">
                <a16:creationId xmlns:a16="http://schemas.microsoft.com/office/drawing/2014/main" id="{D28D2E12-DE47-F513-7D20-F7C86E8B9F62}"/>
              </a:ext>
            </a:extLst>
          </p:cNvPr>
          <p:cNvSpPr/>
          <p:nvPr/>
        </p:nvSpPr>
        <p:spPr>
          <a:xfrm>
            <a:off x="1705380" y="39716236"/>
            <a:ext cx="153754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본 연구는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2021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년도 정부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교육부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의 재원으로 한국연구재단의 지원을 받아</a:t>
            </a:r>
          </a:p>
          <a:p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수행된 기초연구사업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(NRF-2016R1D1A3B01015379)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의 연구결과임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3C1ED308-DBCD-4B3F-9418-AB05CC3A419E}"/>
              </a:ext>
            </a:extLst>
          </p:cNvPr>
          <p:cNvSpPr/>
          <p:nvPr/>
        </p:nvSpPr>
        <p:spPr>
          <a:xfrm>
            <a:off x="21064300" y="39989878"/>
            <a:ext cx="609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3. 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동작 검증 환경</a:t>
            </a:r>
            <a:endParaRPr lang="en-US" altLang="ko-KR" sz="3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47855254-3460-BCE1-8622-F37D830A4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538" y="33574652"/>
            <a:ext cx="7333141" cy="642522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436077F-1E04-4B83-9A09-07E5EAE0DE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641" y="14277435"/>
            <a:ext cx="12145036" cy="6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59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4340</TotalTime>
  <Words>810</Words>
  <Application>Microsoft Office PowerPoint</Application>
  <PresentationFormat>사용자 지정</PresentationFormat>
  <Paragraphs>72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1" baseType="lpstr">
      <vt:lpstr>Adobe Fan Heiti Std B</vt:lpstr>
      <vt:lpstr>HY견고딕</vt:lpstr>
      <vt:lpstr>SimSun</vt:lpstr>
      <vt:lpstr>굴림</vt:lpstr>
      <vt:lpstr>맑은 고딕</vt:lpstr>
      <vt:lpstr>Arial</vt:lpstr>
      <vt:lpstr>Calibri</vt:lpstr>
      <vt:lpstr>Calibri Light</vt:lpstr>
      <vt:lpstr>Times New Roman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SoC_min</cp:lastModifiedBy>
  <cp:revision>112</cp:revision>
  <dcterms:created xsi:type="dcterms:W3CDTF">2018-03-08T06:02:33Z</dcterms:created>
  <dcterms:modified xsi:type="dcterms:W3CDTF">2022-06-17T12:24:51Z</dcterms:modified>
</cp:coreProperties>
</file>